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5" r:id="rId3"/>
    <p:sldId id="286" r:id="rId4"/>
    <p:sldId id="288" r:id="rId5"/>
    <p:sldId id="287" r:id="rId6"/>
    <p:sldId id="257" r:id="rId7"/>
    <p:sldId id="258" r:id="rId8"/>
    <p:sldId id="260" r:id="rId9"/>
    <p:sldId id="261" r:id="rId10"/>
    <p:sldId id="262" r:id="rId11"/>
    <p:sldId id="263" r:id="rId12"/>
    <p:sldId id="267" r:id="rId13"/>
    <p:sldId id="268" r:id="rId14"/>
    <p:sldId id="291" r:id="rId15"/>
    <p:sldId id="292" r:id="rId16"/>
    <p:sldId id="293" r:id="rId17"/>
    <p:sldId id="294" r:id="rId18"/>
    <p:sldId id="295" r:id="rId19"/>
    <p:sldId id="289" r:id="rId20"/>
    <p:sldId id="276" r:id="rId21"/>
    <p:sldId id="277" r:id="rId22"/>
    <p:sldId id="278" r:id="rId23"/>
    <p:sldId id="279" r:id="rId24"/>
    <p:sldId id="280" r:id="rId25"/>
    <p:sldId id="281" r:id="rId26"/>
    <p:sldId id="282" r:id="rId27"/>
    <p:sldId id="296" r:id="rId28"/>
    <p:sldId id="297" r:id="rId29"/>
    <p:sldId id="298" r:id="rId30"/>
    <p:sldId id="299" r:id="rId31"/>
    <p:sldId id="300" r:id="rId32"/>
    <p:sldId id="301" r:id="rId33"/>
    <p:sldId id="302" r:id="rId34"/>
    <p:sldId id="283" r:id="rId35"/>
    <p:sldId id="284"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3/24/2021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3/24/2021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heel spokes="1"/>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file:///C:\Users\Lenovo\Desktop\Uran%20-%20Dokumenti%20-%20OU%20Josip%20Broz%20Tito\ucenicki%20inicijativi\WhatsApp%20Video%202021-03-24%20at%2015.39.16.mp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normAutofit/>
          </a:bodyPr>
          <a:lstStyle/>
          <a:p>
            <a:pPr algn="l"/>
            <a:r>
              <a:rPr lang="mk-MK" sz="3600" dirty="0" smtClean="0"/>
              <a:t>Отворен ден на училиште </a:t>
            </a:r>
            <a:br>
              <a:rPr lang="mk-MK" sz="3600" dirty="0" smtClean="0"/>
            </a:br>
            <a:r>
              <a:rPr lang="mk-MK" sz="3600" dirty="0" smtClean="0"/>
              <a:t>О.У </a:t>
            </a:r>
            <a:r>
              <a:rPr lang="en-US" sz="3600" dirty="0" smtClean="0"/>
              <a:t>“</a:t>
            </a:r>
            <a:r>
              <a:rPr lang="mk-MK" sz="3600" dirty="0" smtClean="0"/>
              <a:t>Јосип Броз Тито с.Жировница</a:t>
            </a:r>
            <a:r>
              <a:rPr lang="en-US" sz="3600" dirty="0" smtClean="0"/>
              <a:t>,,</a:t>
            </a:r>
            <a:endParaRPr lang="en-US" sz="3600" dirty="0"/>
          </a:p>
        </p:txBody>
      </p:sp>
      <p:sp>
        <p:nvSpPr>
          <p:cNvPr id="3" name="Subtitle 2"/>
          <p:cNvSpPr>
            <a:spLocks noGrp="1"/>
          </p:cNvSpPr>
          <p:nvPr>
            <p:ph type="subTitle" idx="1"/>
          </p:nvPr>
        </p:nvSpPr>
        <p:spPr>
          <a:xfrm>
            <a:off x="381000" y="3886200"/>
            <a:ext cx="8763000" cy="1752600"/>
          </a:xfrm>
        </p:spPr>
        <p:txBody>
          <a:bodyPr>
            <a:normAutofit/>
          </a:bodyPr>
          <a:lstStyle/>
          <a:p>
            <a:pPr algn="l"/>
            <a:r>
              <a:rPr lang="mk-MK" sz="2600" dirty="0" smtClean="0">
                <a:solidFill>
                  <a:schemeClr val="tx1"/>
                </a:solidFill>
              </a:rPr>
              <a:t>Теми</a:t>
            </a:r>
            <a:r>
              <a:rPr lang="en-US" sz="2600" dirty="0" smtClean="0">
                <a:solidFill>
                  <a:schemeClr val="tx1"/>
                </a:solidFill>
              </a:rPr>
              <a:t>: </a:t>
            </a:r>
            <a:r>
              <a:rPr lang="mk-MK" sz="2600" dirty="0" smtClean="0">
                <a:solidFill>
                  <a:schemeClr val="tx1"/>
                </a:solidFill>
              </a:rPr>
              <a:t/>
            </a:r>
            <a:br>
              <a:rPr lang="mk-MK" sz="2600" dirty="0" smtClean="0">
                <a:solidFill>
                  <a:schemeClr val="tx1"/>
                </a:solidFill>
              </a:rPr>
            </a:br>
            <a:r>
              <a:rPr lang="mk-MK" sz="2600" dirty="0" smtClean="0">
                <a:solidFill>
                  <a:schemeClr val="tx1"/>
                </a:solidFill>
              </a:rPr>
              <a:t/>
            </a:r>
            <a:br>
              <a:rPr lang="mk-MK" sz="2600" dirty="0" smtClean="0">
                <a:solidFill>
                  <a:schemeClr val="tx1"/>
                </a:solidFill>
              </a:rPr>
            </a:br>
            <a:r>
              <a:rPr lang="en-US" sz="2600" dirty="0" smtClean="0">
                <a:solidFill>
                  <a:schemeClr val="tx1"/>
                </a:solidFill>
              </a:rPr>
              <a:t>1.</a:t>
            </a:r>
            <a:r>
              <a:rPr lang="mk-MK" sz="2600" dirty="0" smtClean="0">
                <a:solidFill>
                  <a:schemeClr val="tx1"/>
                </a:solidFill>
              </a:rPr>
              <a:t>Ученичка иницијатива – комбинирана јавна анкета</a:t>
            </a:r>
            <a:br>
              <a:rPr lang="mk-MK" sz="2600" dirty="0" smtClean="0">
                <a:solidFill>
                  <a:schemeClr val="tx1"/>
                </a:solidFill>
              </a:rPr>
            </a:br>
            <a:r>
              <a:rPr lang="mk-MK" sz="2600" dirty="0" smtClean="0">
                <a:solidFill>
                  <a:schemeClr val="tx1"/>
                </a:solidFill>
              </a:rPr>
              <a:t>2. Еко свест – рециклирај, повторно употреби</a:t>
            </a:r>
            <a:endParaRPr lang="en-US" sz="2600" dirty="0" smtClean="0">
              <a:solidFill>
                <a:schemeClr val="tx1"/>
              </a:solidFill>
            </a:endParaRPr>
          </a:p>
          <a:p>
            <a:endParaRPr lang="en-US" dirty="0"/>
          </a:p>
        </p:txBody>
      </p:sp>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mk-MK" dirty="0" smtClean="0"/>
              <a:t> </a:t>
            </a:r>
            <a:endParaRPr lang="en-US" dirty="0"/>
          </a:p>
        </p:txBody>
      </p:sp>
      <p:pic>
        <p:nvPicPr>
          <p:cNvPr id="4" name="Picture 3" descr="C:\Users\user\Desktop\anketa uran\viber_image_2021-02-26_20-58-43.jpg"/>
          <p:cNvPicPr/>
          <p:nvPr/>
        </p:nvPicPr>
        <p:blipFill>
          <a:blip r:embed="rId2" cstate="print"/>
          <a:srcRect/>
          <a:stretch>
            <a:fillRect/>
          </a:stretch>
        </p:blipFill>
        <p:spPr bwMode="auto">
          <a:xfrm>
            <a:off x="381000" y="1676400"/>
            <a:ext cx="3810000" cy="4648200"/>
          </a:xfrm>
          <a:prstGeom prst="rect">
            <a:avLst/>
          </a:prstGeom>
          <a:noFill/>
          <a:ln w="9525">
            <a:noFill/>
            <a:miter lim="800000"/>
            <a:headEnd/>
            <a:tailEnd/>
          </a:ln>
        </p:spPr>
      </p:pic>
      <p:pic>
        <p:nvPicPr>
          <p:cNvPr id="5" name="Picture 4" descr="C:\Users\user\Desktop\anketa uran\viber_image_2021-02-26_20-58-45.jpg"/>
          <p:cNvPicPr/>
          <p:nvPr/>
        </p:nvPicPr>
        <p:blipFill>
          <a:blip r:embed="rId3" cstate="print"/>
          <a:srcRect/>
          <a:stretch>
            <a:fillRect/>
          </a:stretch>
        </p:blipFill>
        <p:spPr bwMode="auto">
          <a:xfrm>
            <a:off x="4343400" y="1676400"/>
            <a:ext cx="4498658" cy="4648199"/>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pic>
        <p:nvPicPr>
          <p:cNvPr id="4" name="Content Placeholder 3" descr="C:\Users\user\Desktop\anketa uran\viber_image_2021-02-26_20-58-48.jpg"/>
          <p:cNvPicPr>
            <a:picLocks noGrp="1"/>
          </p:cNvPicPr>
          <p:nvPr>
            <p:ph idx="1"/>
          </p:nvPr>
        </p:nvPicPr>
        <p:blipFill>
          <a:blip r:embed="rId2" cstate="print"/>
          <a:srcRect/>
          <a:stretch>
            <a:fillRect/>
          </a:stretch>
        </p:blipFill>
        <p:spPr bwMode="auto">
          <a:xfrm>
            <a:off x="533400" y="1676400"/>
            <a:ext cx="3962400" cy="4525963"/>
          </a:xfrm>
          <a:prstGeom prst="rect">
            <a:avLst/>
          </a:prstGeom>
          <a:noFill/>
          <a:ln w="9525">
            <a:noFill/>
            <a:miter lim="800000"/>
            <a:headEnd/>
            <a:tailEnd/>
          </a:ln>
        </p:spPr>
      </p:pic>
      <p:pic>
        <p:nvPicPr>
          <p:cNvPr id="5" name="Picture 4" descr="C:\Users\user\Desktop\anketa uran\viber_image_2021-02-26_20-58-554.jpg"/>
          <p:cNvPicPr/>
          <p:nvPr/>
        </p:nvPicPr>
        <p:blipFill>
          <a:blip r:embed="rId3" cstate="print"/>
          <a:srcRect/>
          <a:stretch>
            <a:fillRect/>
          </a:stretch>
        </p:blipFill>
        <p:spPr bwMode="auto">
          <a:xfrm>
            <a:off x="4648200" y="1676400"/>
            <a:ext cx="4191000" cy="449580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mk-MK" sz="2000" dirty="0" smtClean="0">
                <a:latin typeface="Times New Roman" pitchFamily="18" charset="0"/>
                <a:cs typeface="Times New Roman" pitchFamily="18" charset="0"/>
              </a:rPr>
              <a:t>Во претходните слајдови беше прикажан само мал дел од нашата еколошка акција која ја завршивме оваа година исто како и секоја година што се извршува.</a:t>
            </a:r>
          </a:p>
          <a:p>
            <a:r>
              <a:rPr lang="mk-MK" sz="2000" dirty="0" smtClean="0">
                <a:latin typeface="Times New Roman" pitchFamily="18" charset="0"/>
                <a:cs typeface="Times New Roman" pitchFamily="18" charset="0"/>
              </a:rPr>
              <a:t>Но по повод на отворениот ден на нашето училиште, учениците на нивна иницијатива за таа цел изготвија домашна работилница како дел од поимот ЕКО СВЕСТ – РЕЦИКЛИРАЈ ПАМЕТНО – УПОТРЕБИ ПОВТОРНО.</a:t>
            </a:r>
          </a:p>
          <a:p>
            <a:r>
              <a:rPr lang="mk-MK" sz="2000" dirty="0" smtClean="0">
                <a:latin typeface="Times New Roman" pitchFamily="18" charset="0"/>
                <a:cs typeface="Times New Roman" pitchFamily="18" charset="0"/>
              </a:rPr>
              <a:t>Во наредните слајдови ќе бидат прикажани дел од учениците заедно со нивните мини проекти како реупотреба на дел од хартија и пластика.</a:t>
            </a:r>
            <a:endParaRPr lang="en-US" sz="2000" dirty="0" smtClean="0">
              <a:latin typeface="Times New Roman" pitchFamily="18" charset="0"/>
              <a:cs typeface="Times New Roman" pitchFamily="18" charset="0"/>
            </a:endParaRPr>
          </a:p>
          <a:p>
            <a:pPr>
              <a:buNone/>
            </a:pPr>
            <a:endParaRPr lang="en-US" dirty="0"/>
          </a:p>
        </p:txBody>
      </p:sp>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pic>
        <p:nvPicPr>
          <p:cNvPr id="2050" name="Picture 2" descr="C:\Users\user\Desktop\ucenicki inicijativi uran\New folder\49aec8e2-09fe-4460-8158-863f1c875623.jpg"/>
          <p:cNvPicPr>
            <a:picLocks noGrp="1" noChangeAspect="1" noChangeArrowheads="1"/>
          </p:cNvPicPr>
          <p:nvPr>
            <p:ph idx="1"/>
          </p:nvPr>
        </p:nvPicPr>
        <p:blipFill>
          <a:blip r:embed="rId2" cstate="print"/>
          <a:srcRect/>
          <a:stretch>
            <a:fillRect/>
          </a:stretch>
        </p:blipFill>
        <p:spPr bwMode="auto">
          <a:xfrm>
            <a:off x="762000" y="2133600"/>
            <a:ext cx="7543800" cy="4389437"/>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1026" name="Picture 2" descr="C:\Users\user\Desktop\ucenicki inicijativi uran\New folder\47f25ff4-a228-4b2a-9a00-778bef8aaab7.jpg"/>
          <p:cNvPicPr>
            <a:picLocks noGrp="1" noChangeAspect="1" noChangeArrowheads="1"/>
          </p:cNvPicPr>
          <p:nvPr>
            <p:ph idx="1"/>
          </p:nvPr>
        </p:nvPicPr>
        <p:blipFill>
          <a:blip r:embed="rId2" cstate="print"/>
          <a:srcRect/>
          <a:stretch>
            <a:fillRect/>
          </a:stretch>
        </p:blipFill>
        <p:spPr bwMode="auto">
          <a:xfrm>
            <a:off x="914400" y="2057400"/>
            <a:ext cx="7620000" cy="45720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3074" name="Picture 2" descr="C:\Users\user\Desktop\ucenicki inicijativi uran\New folder\058e520b-744d-4247-b1df-aca37efe9803.jpg"/>
          <p:cNvPicPr>
            <a:picLocks noGrp="1" noChangeAspect="1" noChangeArrowheads="1"/>
          </p:cNvPicPr>
          <p:nvPr>
            <p:ph idx="1"/>
          </p:nvPr>
        </p:nvPicPr>
        <p:blipFill>
          <a:blip r:embed="rId2" cstate="print"/>
          <a:srcRect/>
          <a:stretch>
            <a:fillRect/>
          </a:stretch>
        </p:blipFill>
        <p:spPr bwMode="auto">
          <a:xfrm>
            <a:off x="762000" y="2057400"/>
            <a:ext cx="7620000" cy="4465637"/>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4098" name="Picture 2" descr="C:\Users\user\Desktop\ucenicki inicijativi uran\New folder\151ee89c-484c-4182-b72c-4b9b8cb727af.jpg"/>
          <p:cNvPicPr>
            <a:picLocks noGrp="1" noChangeAspect="1" noChangeArrowheads="1"/>
          </p:cNvPicPr>
          <p:nvPr>
            <p:ph idx="1"/>
          </p:nvPr>
        </p:nvPicPr>
        <p:blipFill>
          <a:blip r:embed="rId2" cstate="print"/>
          <a:srcRect/>
          <a:stretch>
            <a:fillRect/>
          </a:stretch>
        </p:blipFill>
        <p:spPr bwMode="auto">
          <a:xfrm>
            <a:off x="838200" y="1981200"/>
            <a:ext cx="7315199" cy="4541837"/>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5122" name="Picture 2" descr="C:\Users\user\Desktop\ucenicki inicijativi uran\New folder\5856bcc9-a1bb-48db-b948-de556c856ef9.jpg"/>
          <p:cNvPicPr>
            <a:picLocks noGrp="1" noChangeAspect="1" noChangeArrowheads="1"/>
          </p:cNvPicPr>
          <p:nvPr>
            <p:ph idx="1"/>
          </p:nvPr>
        </p:nvPicPr>
        <p:blipFill>
          <a:blip r:embed="rId2" cstate="print"/>
          <a:srcRect/>
          <a:stretch>
            <a:fillRect/>
          </a:stretch>
        </p:blipFill>
        <p:spPr bwMode="auto">
          <a:xfrm>
            <a:off x="914400" y="2133600"/>
            <a:ext cx="6629399" cy="4389437"/>
          </a:xfrm>
          <a:prstGeom prst="rect">
            <a:avLst/>
          </a:prstGeom>
          <a:noFill/>
        </p:spPr>
      </p:pic>
    </p:spTree>
  </p:cSld>
  <p:clrMapOvr>
    <a:masterClrMapping/>
  </p:clrMapOvr>
  <p:transition>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6146" name="Picture 2" descr="C:\Users\user\Desktop\ucenicki inicijativi uran\New folder\cf6c39d2-5dec-4250-a623-9593ce28e097.jpg"/>
          <p:cNvPicPr>
            <a:picLocks noGrp="1" noChangeAspect="1" noChangeArrowheads="1"/>
          </p:cNvPicPr>
          <p:nvPr>
            <p:ph idx="1"/>
          </p:nvPr>
        </p:nvPicPr>
        <p:blipFill>
          <a:blip r:embed="rId2" cstate="print"/>
          <a:srcRect/>
          <a:stretch>
            <a:fillRect/>
          </a:stretch>
        </p:blipFill>
        <p:spPr bwMode="auto">
          <a:xfrm>
            <a:off x="914400" y="2057400"/>
            <a:ext cx="6934199" cy="4389437"/>
          </a:xfrm>
          <a:prstGeom prst="rect">
            <a:avLst/>
          </a:prstGeom>
          <a:noFill/>
        </p:spPr>
      </p:pic>
    </p:spTree>
  </p:cSld>
  <p:clrMapOvr>
    <a:masterClrMapping/>
  </p:clrMapOvr>
  <p:transition>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sp>
        <p:nvSpPr>
          <p:cNvPr id="3" name="Content Placeholder 2"/>
          <p:cNvSpPr>
            <a:spLocks noGrp="1"/>
          </p:cNvSpPr>
          <p:nvPr>
            <p:ph idx="1"/>
          </p:nvPr>
        </p:nvSpPr>
        <p:spPr/>
        <p:txBody>
          <a:bodyPr>
            <a:normAutofit/>
          </a:bodyPr>
          <a:lstStyle/>
          <a:p>
            <a:r>
              <a:rPr lang="sr-Cyrl-BA" sz="2000" dirty="0" smtClean="0">
                <a:latin typeface="Times New Roman" pitchFamily="18" charset="0"/>
                <a:cs typeface="Times New Roman" pitchFamily="18" charset="0"/>
              </a:rPr>
              <a:t>На претходните слајдови сите видовме дека беа претставени дел од рачните обработки на нашите ученици по повод денот на екологијата и отворениот дел на нашето училиште.</a:t>
            </a:r>
          </a:p>
          <a:p>
            <a:r>
              <a:rPr lang="sr-Cyrl-BA" sz="2000" dirty="0" smtClean="0">
                <a:latin typeface="Times New Roman" pitchFamily="18" charset="0"/>
                <a:cs typeface="Times New Roman" pitchFamily="18" charset="0"/>
              </a:rPr>
              <a:t>Видовме изготвени вазни, саксии за привремено насадување на некои видови зеленчук, држач за телефон, пенкала итн.</a:t>
            </a:r>
            <a:endParaRPr lang="en-US" sz="2000" dirty="0">
              <a:latin typeface="Times New Roman" pitchFamily="18" charset="0"/>
              <a:cs typeface="Times New Roman" pitchFamily="18" charset="0"/>
            </a:endParaRPr>
          </a:p>
        </p:txBody>
      </p:sp>
    </p:spTree>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pic>
        <p:nvPicPr>
          <p:cNvPr id="15362" name="Picture 2" descr="C:\Users\user\Desktop\ucenicki inicijativi uran\c6730e15-06c1-434a-8ecb-74433b90411a.jpg"/>
          <p:cNvPicPr>
            <a:picLocks noGrp="1" noChangeAspect="1" noChangeArrowheads="1"/>
          </p:cNvPicPr>
          <p:nvPr>
            <p:ph idx="1"/>
          </p:nvPr>
        </p:nvPicPr>
        <p:blipFill>
          <a:blip r:embed="rId2" cstate="print"/>
          <a:stretch>
            <a:fillRect/>
          </a:stretch>
        </p:blipFill>
        <p:spPr bwMode="auto">
          <a:xfrm rot="16200000">
            <a:off x="2286000" y="-152400"/>
            <a:ext cx="4572000" cy="85344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mk-MK" sz="2000" b="1" dirty="0" smtClean="0">
                <a:latin typeface="Times New Roman" pitchFamily="18" charset="0"/>
                <a:cs typeface="Times New Roman" pitchFamily="18" charset="0"/>
              </a:rPr>
              <a:t>НО ТОА НЕ Е СЕ!</a:t>
            </a:r>
            <a:endParaRPr lang="en-US" sz="2000" b="1" dirty="0">
              <a:latin typeface="Times New Roman" pitchFamily="18" charset="0"/>
              <a:cs typeface="Times New Roman" pitchFamily="18" charset="0"/>
            </a:endParaRPr>
          </a:p>
        </p:txBody>
      </p:sp>
    </p:spTree>
  </p:cSld>
  <p:clrMapOvr>
    <a:masterClrMapping/>
  </p:clrMapOvr>
  <p:transition>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mk-MK" sz="2000" dirty="0" smtClean="0">
                <a:latin typeface="Times New Roman" pitchFamily="18" charset="0"/>
                <a:cs typeface="Times New Roman" pitchFamily="18" charset="0"/>
              </a:rPr>
              <a:t>За таа цел нашето училиште има формирано еко-патрола кој активно се грижи за еколошката уредност на нашето училиште, и дел од наставниците кои се грижат за еколошката свест на новите ученици кои доаѓаат како првачиња и сите останати личности кои треба да се грижат за чистотата на училиштето.</a:t>
            </a:r>
            <a:endParaRPr lang="en-US" sz="2000" dirty="0">
              <a:latin typeface="Times New Roman" pitchFamily="18" charset="0"/>
              <a:cs typeface="Times New Roman" pitchFamily="18" charset="0"/>
            </a:endParaRPr>
          </a:p>
        </p:txBody>
      </p:sp>
    </p:spTree>
  </p:cSld>
  <p:clrMapOvr>
    <a:masterClrMapping/>
  </p:clrMapOvr>
  <p:transition>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mk-MK" sz="2000" dirty="0" smtClean="0">
                <a:latin typeface="Times New Roman" pitchFamily="18" charset="0"/>
                <a:cs typeface="Times New Roman" pitchFamily="18" charset="0"/>
              </a:rPr>
              <a:t>Училишен ЕКО – СВЕСТ КЛУБ –ЕКО ПАТРОЛА</a:t>
            </a:r>
            <a:br>
              <a:rPr lang="mk-MK" sz="2000" dirty="0" smtClean="0">
                <a:latin typeface="Times New Roman" pitchFamily="18" charset="0"/>
                <a:cs typeface="Times New Roman" pitchFamily="18" charset="0"/>
              </a:rPr>
            </a:br>
            <a:r>
              <a:rPr lang="mk-MK" sz="2000" dirty="0" smtClean="0">
                <a:latin typeface="Times New Roman" pitchFamily="18" charset="0"/>
                <a:cs typeface="Times New Roman" pitchFamily="18" charset="0"/>
              </a:rPr>
              <a:t>(ПАМЕТНО РЕЦИКЛИРАЈ – ПОВТОРНО УПОТРЕБИ)</a:t>
            </a:r>
            <a:br>
              <a:rPr lang="mk-MK" sz="2000" dirty="0" smtClean="0">
                <a:latin typeface="Times New Roman" pitchFamily="18" charset="0"/>
                <a:cs typeface="Times New Roman" pitchFamily="18" charset="0"/>
              </a:rPr>
            </a:br>
            <a:endParaRPr lang="mk-MK" sz="2000" dirty="0" smtClean="0">
              <a:latin typeface="Times New Roman" pitchFamily="18" charset="0"/>
              <a:cs typeface="Times New Roman" pitchFamily="18" charset="0"/>
            </a:endParaRPr>
          </a:p>
          <a:p>
            <a:r>
              <a:rPr lang="mk-MK" sz="2000" dirty="0" smtClean="0">
                <a:latin typeface="Times New Roman" pitchFamily="18" charset="0"/>
                <a:cs typeface="Times New Roman" pitchFamily="18" charset="0"/>
              </a:rPr>
              <a:t>За таа цел дел од учениците и наставниците кои активно ја водат оваа парола и дел од најмладите ученици во одделенската настава во нашето училиште се приклучија на отворениот ден на нашето училиште и подготвија свои пароли кои ќе ги претставиме во наредните слајдови заедно со видео материјали.</a:t>
            </a:r>
          </a:p>
        </p:txBody>
      </p:sp>
    </p:spTree>
  </p:cSld>
  <p:clrMapOvr>
    <a:masterClrMapping/>
  </p:clrMapOvr>
  <p:transition>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pic>
        <p:nvPicPr>
          <p:cNvPr id="10242" name="Picture 2" descr="C:\Users\user\Desktop\ucenicki inicijativi uran\6af87ba3-c248-44d2-9960-391c8b31d377.jpg"/>
          <p:cNvPicPr>
            <a:picLocks noGrp="1" noChangeAspect="1" noChangeArrowheads="1"/>
          </p:cNvPicPr>
          <p:nvPr>
            <p:ph idx="1"/>
          </p:nvPr>
        </p:nvPicPr>
        <p:blipFill>
          <a:blip r:embed="rId2" cstate="print"/>
          <a:stretch>
            <a:fillRect/>
          </a:stretch>
        </p:blipFill>
        <p:spPr bwMode="auto">
          <a:xfrm>
            <a:off x="4876800" y="1981200"/>
            <a:ext cx="3886200" cy="4572000"/>
          </a:xfrm>
          <a:prstGeom prst="rect">
            <a:avLst/>
          </a:prstGeom>
          <a:noFill/>
        </p:spPr>
      </p:pic>
      <p:pic>
        <p:nvPicPr>
          <p:cNvPr id="10243" name="Picture 3" descr="C:\Users\user\Desktop\ucenicki inicijativi uran\b1658a03-f038-4fb3-a256-40f2edfb18d2.jpg"/>
          <p:cNvPicPr>
            <a:picLocks noChangeAspect="1" noChangeArrowheads="1"/>
          </p:cNvPicPr>
          <p:nvPr/>
        </p:nvPicPr>
        <p:blipFill>
          <a:blip r:embed="rId3" cstate="print"/>
          <a:srcRect/>
          <a:stretch>
            <a:fillRect/>
          </a:stretch>
        </p:blipFill>
        <p:spPr bwMode="auto">
          <a:xfrm>
            <a:off x="457200" y="1981200"/>
            <a:ext cx="4063482" cy="4572000"/>
          </a:xfrm>
          <a:prstGeom prst="rect">
            <a:avLst/>
          </a:prstGeom>
          <a:noFill/>
        </p:spPr>
      </p:pic>
    </p:spTree>
  </p:cSld>
  <p:clrMapOvr>
    <a:masterClrMapping/>
  </p:clrMapOvr>
  <p:transition>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pic>
        <p:nvPicPr>
          <p:cNvPr id="11267" name="Picture 3" descr="C:\Users\user\Desktop\ucenicki inicijativi uran\3ec7335d-7adc-4b2a-986a-94591136ad45.jpg"/>
          <p:cNvPicPr>
            <a:picLocks noGrp="1" noChangeAspect="1" noChangeArrowheads="1"/>
          </p:cNvPicPr>
          <p:nvPr>
            <p:ph idx="1"/>
          </p:nvPr>
        </p:nvPicPr>
        <p:blipFill>
          <a:blip r:embed="rId2" cstate="print"/>
          <a:srcRect/>
          <a:stretch>
            <a:fillRect/>
          </a:stretch>
        </p:blipFill>
        <p:spPr bwMode="auto">
          <a:xfrm>
            <a:off x="381000" y="1752600"/>
            <a:ext cx="8001000" cy="4876800"/>
          </a:xfrm>
          <a:prstGeom prst="rect">
            <a:avLst/>
          </a:prstGeom>
          <a:noFill/>
        </p:spPr>
      </p:pic>
    </p:spTree>
  </p:cSld>
  <p:clrMapOvr>
    <a:masterClrMapping/>
  </p:clrMapOvr>
  <p:transition>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pic>
        <p:nvPicPr>
          <p:cNvPr id="12290" name="Picture 2" descr="C:\Users\user\Desktop\ucenicki inicijativi uran\b8ca69c5-ef84-4f2d-a75f-336e707cbb53.jpg"/>
          <p:cNvPicPr>
            <a:picLocks noGrp="1" noChangeAspect="1" noChangeArrowheads="1"/>
          </p:cNvPicPr>
          <p:nvPr>
            <p:ph idx="1"/>
          </p:nvPr>
        </p:nvPicPr>
        <p:blipFill>
          <a:blip r:embed="rId2" cstate="print"/>
          <a:srcRect/>
          <a:stretch>
            <a:fillRect/>
          </a:stretch>
        </p:blipFill>
        <p:spPr bwMode="auto">
          <a:xfrm>
            <a:off x="609600" y="1752600"/>
            <a:ext cx="7543800" cy="4724400"/>
          </a:xfrm>
          <a:prstGeom prst="rect">
            <a:avLst/>
          </a:prstGeom>
          <a:noFill/>
        </p:spPr>
      </p:pic>
    </p:spTree>
  </p:cSld>
  <p:clrMapOvr>
    <a:masterClrMapping/>
  </p:clrMapOvr>
  <p:transition>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pic>
        <p:nvPicPr>
          <p:cNvPr id="13314" name="Picture 2" descr="C:\Users\user\Desktop\ucenicki inicijativi uran\352864de-9f16-429b-a16b-ec49d5f840df.jpg"/>
          <p:cNvPicPr>
            <a:picLocks noGrp="1" noChangeAspect="1" noChangeArrowheads="1"/>
          </p:cNvPicPr>
          <p:nvPr>
            <p:ph idx="1"/>
          </p:nvPr>
        </p:nvPicPr>
        <p:blipFill>
          <a:blip r:embed="rId2" cstate="print"/>
          <a:srcRect/>
          <a:stretch>
            <a:fillRect/>
          </a:stretch>
        </p:blipFill>
        <p:spPr bwMode="auto">
          <a:xfrm>
            <a:off x="381000" y="2057400"/>
            <a:ext cx="8077200" cy="4525963"/>
          </a:xfrm>
          <a:prstGeom prst="rect">
            <a:avLst/>
          </a:prstGeom>
          <a:noFill/>
        </p:spPr>
      </p:pic>
    </p:spTree>
  </p:cSld>
  <p:clrMapOvr>
    <a:masterClrMapping/>
  </p:clrMapOvr>
  <p:transition>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sp>
        <p:nvSpPr>
          <p:cNvPr id="3" name="Content Placeholder 2"/>
          <p:cNvSpPr>
            <a:spLocks noGrp="1"/>
          </p:cNvSpPr>
          <p:nvPr>
            <p:ph idx="1"/>
          </p:nvPr>
        </p:nvSpPr>
        <p:spPr/>
        <p:txBody>
          <a:bodyPr>
            <a:normAutofit/>
          </a:bodyPr>
          <a:lstStyle/>
          <a:p>
            <a:r>
              <a:rPr lang="mk-MK" sz="1600" dirty="0" smtClean="0">
                <a:latin typeface="Times New Roman" pitchFamily="18" charset="0"/>
                <a:cs typeface="Times New Roman" pitchFamily="18" charset="0"/>
              </a:rPr>
              <a:t>Еко пораки – пароли и видео материјали од учениците од одделенска настава.</a:t>
            </a:r>
            <a:endParaRPr lang="en-US" sz="1600" dirty="0">
              <a:latin typeface="Times New Roman" pitchFamily="18" charset="0"/>
              <a:cs typeface="Times New Roman" pitchFamily="18" charset="0"/>
            </a:endParaRPr>
          </a:p>
        </p:txBody>
      </p:sp>
      <p:pic>
        <p:nvPicPr>
          <p:cNvPr id="1026" name="Picture 2" descr="C:\Users\Lenovo\Desktop\Uran - Dokumenti - OU Josip Broz Tito\ucenicki inicijativi\21bd03a8-272e-4671-908d-5d2c704077bf.jpg"/>
          <p:cNvPicPr>
            <a:picLocks noChangeAspect="1" noChangeArrowheads="1"/>
          </p:cNvPicPr>
          <p:nvPr/>
        </p:nvPicPr>
        <p:blipFill>
          <a:blip r:embed="rId2"/>
          <a:srcRect/>
          <a:stretch>
            <a:fillRect/>
          </a:stretch>
        </p:blipFill>
        <p:spPr bwMode="auto">
          <a:xfrm>
            <a:off x="304800" y="2514600"/>
            <a:ext cx="4343400" cy="3733800"/>
          </a:xfrm>
          <a:prstGeom prst="rect">
            <a:avLst/>
          </a:prstGeom>
          <a:noFill/>
        </p:spPr>
      </p:pic>
      <p:pic>
        <p:nvPicPr>
          <p:cNvPr id="1027" name="Picture 3" descr="C:\Users\Lenovo\Desktop\Uran - Dokumenti - OU Josip Broz Tito\ucenicki inicijativi\40ad00e4-51af-4d49-9440-4a3918d7bd79.jpg"/>
          <p:cNvPicPr>
            <a:picLocks noChangeAspect="1" noChangeArrowheads="1"/>
          </p:cNvPicPr>
          <p:nvPr/>
        </p:nvPicPr>
        <p:blipFill>
          <a:blip r:embed="rId3"/>
          <a:srcRect/>
          <a:stretch>
            <a:fillRect/>
          </a:stretch>
        </p:blipFill>
        <p:spPr bwMode="auto">
          <a:xfrm>
            <a:off x="4876800" y="2514600"/>
            <a:ext cx="3962400" cy="3733800"/>
          </a:xfrm>
          <a:prstGeom prst="rect">
            <a:avLst/>
          </a:prstGeom>
          <a:noFill/>
        </p:spPr>
      </p:pic>
    </p:spTree>
  </p:cSld>
  <p:clrMapOvr>
    <a:masterClrMapping/>
  </p:clrMapOvr>
  <p:transition>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2050" name="Picture 2" descr="C:\Users\Lenovo\Desktop\Uran - Dokumenti - OU Josip Broz Tito\ucenicki inicijativi\61c0dcfd-6909-4335-8a0b-9a31f25d197f.jpg"/>
          <p:cNvPicPr>
            <a:picLocks noGrp="1" noChangeAspect="1" noChangeArrowheads="1"/>
          </p:cNvPicPr>
          <p:nvPr>
            <p:ph idx="1"/>
          </p:nvPr>
        </p:nvPicPr>
        <p:blipFill>
          <a:blip r:embed="rId2"/>
          <a:srcRect/>
          <a:stretch>
            <a:fillRect/>
          </a:stretch>
        </p:blipFill>
        <p:spPr bwMode="auto">
          <a:xfrm>
            <a:off x="381000" y="2514600"/>
            <a:ext cx="4267200" cy="3322637"/>
          </a:xfrm>
          <a:prstGeom prst="rect">
            <a:avLst/>
          </a:prstGeom>
          <a:noFill/>
        </p:spPr>
      </p:pic>
      <p:pic>
        <p:nvPicPr>
          <p:cNvPr id="2051" name="Picture 3" descr="C:\Users\Lenovo\Desktop\Uran - Dokumenti - OU Josip Broz Tito\ucenicki inicijativi\e658e161-9e7d-4c50-9eb9-d0ad54cb7c22.jpg"/>
          <p:cNvPicPr>
            <a:picLocks noChangeAspect="1" noChangeArrowheads="1"/>
          </p:cNvPicPr>
          <p:nvPr/>
        </p:nvPicPr>
        <p:blipFill>
          <a:blip r:embed="rId3"/>
          <a:srcRect/>
          <a:stretch>
            <a:fillRect/>
          </a:stretch>
        </p:blipFill>
        <p:spPr bwMode="auto">
          <a:xfrm>
            <a:off x="5029200" y="2514600"/>
            <a:ext cx="3813892" cy="3352800"/>
          </a:xfrm>
          <a:prstGeom prst="rect">
            <a:avLst/>
          </a:prstGeom>
          <a:noFill/>
        </p:spPr>
      </p:pic>
    </p:spTree>
  </p:cSld>
  <p:clrMapOvr>
    <a:masterClrMapping/>
  </p:clrMapOvr>
  <p:transition>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3074" name="Picture 2" descr="C:\Users\Lenovo\Desktop\Uran - Dokumenti - OU Josip Broz Tito\ucenicki inicijativi\f16ec1e0-49de-40e1-b7d8-8c7cffcea83b.jpg"/>
          <p:cNvPicPr>
            <a:picLocks noGrp="1" noChangeAspect="1" noChangeArrowheads="1"/>
          </p:cNvPicPr>
          <p:nvPr>
            <p:ph idx="1"/>
          </p:nvPr>
        </p:nvPicPr>
        <p:blipFill>
          <a:blip r:embed="rId2"/>
          <a:srcRect/>
          <a:stretch>
            <a:fillRect/>
          </a:stretch>
        </p:blipFill>
        <p:spPr bwMode="auto">
          <a:xfrm>
            <a:off x="152400" y="2667000"/>
            <a:ext cx="4430183" cy="3322637"/>
          </a:xfrm>
          <a:prstGeom prst="rect">
            <a:avLst/>
          </a:prstGeom>
          <a:noFill/>
        </p:spPr>
      </p:pic>
      <p:pic>
        <p:nvPicPr>
          <p:cNvPr id="3075" name="Picture 3" descr="C:\Users\Lenovo\Desktop\Uran - Dokumenti - OU Josip Broz Tito\ucenicki inicijativi\f2192efe-f4d0-4483-b600-a366355ea37b.jpg"/>
          <p:cNvPicPr>
            <a:picLocks noChangeAspect="1" noChangeArrowheads="1"/>
          </p:cNvPicPr>
          <p:nvPr/>
        </p:nvPicPr>
        <p:blipFill>
          <a:blip r:embed="rId3"/>
          <a:srcRect/>
          <a:stretch>
            <a:fillRect/>
          </a:stretch>
        </p:blipFill>
        <p:spPr bwMode="auto">
          <a:xfrm>
            <a:off x="4724400" y="2667000"/>
            <a:ext cx="4080164" cy="3352800"/>
          </a:xfrm>
          <a:prstGeom prst="rect">
            <a:avLst/>
          </a:prstGeom>
          <a:noFill/>
        </p:spPr>
      </p:pic>
    </p:spTree>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pic>
        <p:nvPicPr>
          <p:cNvPr id="16386" name="Picture 2" descr="C:\Users\user\Desktop\ucenicki inicijativi uran\8dc936ab-5400-4a47-b04c-d2364d93347b.jpg"/>
          <p:cNvPicPr>
            <a:picLocks noGrp="1" noChangeAspect="1" noChangeArrowheads="1"/>
          </p:cNvPicPr>
          <p:nvPr>
            <p:ph idx="1"/>
          </p:nvPr>
        </p:nvPicPr>
        <p:blipFill>
          <a:blip r:embed="rId2" cstate="print"/>
          <a:srcRect/>
          <a:stretch>
            <a:fillRect/>
          </a:stretch>
        </p:blipFill>
        <p:spPr bwMode="auto">
          <a:xfrm>
            <a:off x="1371600" y="1905000"/>
            <a:ext cx="6629400" cy="458416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4098" name="Picture 2" descr="C:\Users\Lenovo\Desktop\Uran - Dokumenti - OU Josip Broz Tito\ucenicki inicijativi\878f3c33-0344-4483-b9ea-87485884761f.jpg"/>
          <p:cNvPicPr>
            <a:picLocks noGrp="1" noChangeAspect="1" noChangeArrowheads="1"/>
          </p:cNvPicPr>
          <p:nvPr>
            <p:ph idx="1"/>
          </p:nvPr>
        </p:nvPicPr>
        <p:blipFill>
          <a:blip r:embed="rId2"/>
          <a:srcRect/>
          <a:stretch>
            <a:fillRect/>
          </a:stretch>
        </p:blipFill>
        <p:spPr bwMode="auto">
          <a:xfrm>
            <a:off x="228600" y="2286000"/>
            <a:ext cx="4038600" cy="3657600"/>
          </a:xfrm>
          <a:prstGeom prst="rect">
            <a:avLst/>
          </a:prstGeom>
          <a:noFill/>
        </p:spPr>
      </p:pic>
      <p:pic>
        <p:nvPicPr>
          <p:cNvPr id="4099" name="Picture 3" descr="C:\Users\Lenovo\Desktop\Uran - Dokumenti - OU Josip Broz Tito\ucenicki inicijativi\26211c92-5c59-4e84-8ff7-63bf43af0104.jpg"/>
          <p:cNvPicPr>
            <a:picLocks noChangeAspect="1" noChangeArrowheads="1"/>
          </p:cNvPicPr>
          <p:nvPr/>
        </p:nvPicPr>
        <p:blipFill>
          <a:blip r:embed="rId3"/>
          <a:srcRect/>
          <a:stretch>
            <a:fillRect/>
          </a:stretch>
        </p:blipFill>
        <p:spPr bwMode="auto">
          <a:xfrm>
            <a:off x="4724400" y="2286000"/>
            <a:ext cx="3962400" cy="3733800"/>
          </a:xfrm>
          <a:prstGeom prst="rect">
            <a:avLst/>
          </a:prstGeom>
          <a:noFill/>
        </p:spPr>
      </p:pic>
    </p:spTree>
  </p:cSld>
  <p:clrMapOvr>
    <a:masterClrMapping/>
  </p:clrMapOvr>
  <p:transition>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5122" name="Picture 2" descr="C:\Users\Lenovo\Desktop\Uran - Dokumenti - OU Josip Broz Tito\ucenicki inicijativi\320386c7-6fda-4a6c-b5c7-ac37c7f94127.jpg"/>
          <p:cNvPicPr>
            <a:picLocks noGrp="1" noChangeAspect="1" noChangeArrowheads="1"/>
          </p:cNvPicPr>
          <p:nvPr>
            <p:ph idx="1"/>
          </p:nvPr>
        </p:nvPicPr>
        <p:blipFill>
          <a:blip r:embed="rId2"/>
          <a:srcRect/>
          <a:stretch>
            <a:fillRect/>
          </a:stretch>
        </p:blipFill>
        <p:spPr bwMode="auto">
          <a:xfrm>
            <a:off x="228600" y="2514600"/>
            <a:ext cx="4191000" cy="3394869"/>
          </a:xfrm>
          <a:prstGeom prst="rect">
            <a:avLst/>
          </a:prstGeom>
          <a:noFill/>
        </p:spPr>
      </p:pic>
      <p:pic>
        <p:nvPicPr>
          <p:cNvPr id="5124" name="Picture 4" descr="C:\Users\Lenovo\Desktop\Uran - Dokumenti - OU Josip Broz Tito\ucenicki inicijativi\df4e51ea-a053-4a25-835c-946e2f771612.jpg"/>
          <p:cNvPicPr>
            <a:picLocks noChangeAspect="1" noChangeArrowheads="1"/>
          </p:cNvPicPr>
          <p:nvPr/>
        </p:nvPicPr>
        <p:blipFill>
          <a:blip r:embed="rId3"/>
          <a:srcRect/>
          <a:stretch>
            <a:fillRect/>
          </a:stretch>
        </p:blipFill>
        <p:spPr bwMode="auto">
          <a:xfrm>
            <a:off x="4800600" y="2514600"/>
            <a:ext cx="3947160" cy="3429000"/>
          </a:xfrm>
          <a:prstGeom prst="rect">
            <a:avLst/>
          </a:prstGeom>
          <a:noFill/>
        </p:spPr>
      </p:pic>
    </p:spTree>
  </p:cSld>
  <p:clrMapOvr>
    <a:masterClrMapping/>
  </p:clrMapOvr>
  <p:transition>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8" name="Picture 3" descr="C:\Users\Lenovo\Desktop\Uran - Dokumenti - OU Josip Broz Tito\ucenicki inicijativi\bd1340a9-5dae-41ed-92c8-4aee913fcaaa.jpg"/>
          <p:cNvPicPr>
            <a:picLocks noGrp="1" noChangeAspect="1" noChangeArrowheads="1"/>
          </p:cNvPicPr>
          <p:nvPr>
            <p:ph idx="1"/>
          </p:nvPr>
        </p:nvPicPr>
        <p:blipFill>
          <a:blip r:embed="rId2"/>
          <a:srcRect/>
          <a:stretch>
            <a:fillRect/>
          </a:stretch>
        </p:blipFill>
        <p:spPr bwMode="auto">
          <a:xfrm>
            <a:off x="685800" y="2057400"/>
            <a:ext cx="8153399" cy="4389437"/>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p>
        </p:txBody>
      </p:sp>
      <p:pic>
        <p:nvPicPr>
          <p:cNvPr id="6" name="WhatsApp Video 2021-03-24 at 15.39.16.mp4">
            <a:hlinkClick r:id="" action="ppaction://media"/>
          </p:cNvPr>
          <p:cNvPicPr>
            <a:picLocks noGrp="1" noRot="1" noChangeAspect="1"/>
          </p:cNvPicPr>
          <p:nvPr>
            <p:ph idx="1"/>
            <a:videoFile r:link="rId1"/>
          </p:nvPr>
        </p:nvPicPr>
        <p:blipFill>
          <a:blip r:embed="rId3"/>
          <a:stretch>
            <a:fillRect/>
          </a:stretch>
        </p:blipFill>
        <p:spPr>
          <a:xfrm>
            <a:off x="381000" y="1752600"/>
            <a:ext cx="8382000" cy="4833938"/>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mk-MK" sz="2000" dirty="0" smtClean="0">
                <a:latin typeface="Times New Roman" pitchFamily="18" charset="0"/>
                <a:cs typeface="Times New Roman" pitchFamily="18" charset="0"/>
              </a:rPr>
              <a:t>И како завршен дел од ова наше заедничко дружење по повод </a:t>
            </a:r>
            <a:r>
              <a:rPr lang="mk-MK" sz="2000" u="sng" dirty="0" smtClean="0">
                <a:latin typeface="Times New Roman" pitchFamily="18" charset="0"/>
                <a:cs typeface="Times New Roman" pitchFamily="18" charset="0"/>
              </a:rPr>
              <a:t>отворениот ден на училиштето</a:t>
            </a:r>
            <a:r>
              <a:rPr lang="mi-NZ" sz="2000" dirty="0" smtClean="0">
                <a:latin typeface="Times New Roman" pitchFamily="18" charset="0"/>
                <a:cs typeface="Times New Roman" pitchFamily="18" charset="0"/>
              </a:rPr>
              <a:t> </a:t>
            </a:r>
            <a:r>
              <a:rPr lang="mk-MK" sz="2000" dirty="0" smtClean="0">
                <a:latin typeface="Times New Roman" pitchFamily="18" charset="0"/>
                <a:cs typeface="Times New Roman" pitchFamily="18" charset="0"/>
              </a:rPr>
              <a:t>,, </a:t>
            </a:r>
            <a:r>
              <a:rPr lang="sr-Cyrl-BA" sz="2000" dirty="0" smtClean="0">
                <a:latin typeface="Times New Roman" pitchFamily="18" charset="0"/>
                <a:cs typeface="Times New Roman" pitchFamily="18" charset="0"/>
              </a:rPr>
              <a:t>ОУ Јосип Броз Тито</a:t>
            </a:r>
            <a:r>
              <a:rPr lang="mi-NZ" sz="2000" dirty="0" smtClean="0">
                <a:latin typeface="Times New Roman" pitchFamily="18" charset="0"/>
                <a:cs typeface="Times New Roman" pitchFamily="18" charset="0"/>
              </a:rPr>
              <a:t> ”</a:t>
            </a:r>
            <a:r>
              <a:rPr lang="sr-Cyrl-B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sr-Cyrl-BA" sz="2000" dirty="0" smtClean="0">
                <a:latin typeface="Times New Roman" pitchFamily="18" charset="0"/>
                <a:cs typeface="Times New Roman" pitchFamily="18" charset="0"/>
              </a:rPr>
              <a:t>во с. Жировница</a:t>
            </a:r>
            <a:r>
              <a:rPr lang="mi-NZ" sz="2000" dirty="0" smtClean="0">
                <a:latin typeface="Times New Roman" pitchFamily="18" charset="0"/>
                <a:cs typeface="Times New Roman" pitchFamily="18" charset="0"/>
              </a:rPr>
              <a:t> </a:t>
            </a:r>
            <a:r>
              <a:rPr lang="mk-MK" sz="2000" dirty="0" smtClean="0">
                <a:latin typeface="Times New Roman" pitchFamily="18" charset="0"/>
                <a:cs typeface="Times New Roman" pitchFamily="18" charset="0"/>
              </a:rPr>
              <a:t>решивме да ви го претставиме и нашиот нов креативен мини проект за рециклирање на хартија.</a:t>
            </a:r>
          </a:p>
          <a:p>
            <a:r>
              <a:rPr lang="mk-MK" sz="2000" dirty="0" smtClean="0">
                <a:latin typeface="Times New Roman" pitchFamily="18" charset="0"/>
                <a:cs typeface="Times New Roman" pitchFamily="18" charset="0"/>
              </a:rPr>
              <a:t>Креативноста која ја нарековме РЕЦИКЛИРАЈ ПАМЕТНО, се состои од едно платно со одредени димензии на кое има поголем број на џебови како простори во кои ќе се фрла хартијата која ќе се рециклира соодветно за реупотреба во други случаеви.</a:t>
            </a:r>
            <a:endParaRPr lang="en-US" sz="2000"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pic>
        <p:nvPicPr>
          <p:cNvPr id="14338" name="Picture 2" descr="C:\Users\user\Desktop\Untitl41654ed.png"/>
          <p:cNvPicPr>
            <a:picLocks noGrp="1" noChangeAspect="1" noChangeArrowheads="1"/>
          </p:cNvPicPr>
          <p:nvPr>
            <p:ph idx="1"/>
          </p:nvPr>
        </p:nvPicPr>
        <p:blipFill>
          <a:blip r:embed="rId2" cstate="print"/>
          <a:stretch>
            <a:fillRect/>
          </a:stretch>
        </p:blipFill>
        <p:spPr bwMode="auto">
          <a:xfrm>
            <a:off x="1600200" y="1828800"/>
            <a:ext cx="6003352" cy="4389437"/>
          </a:xfrm>
          <a:prstGeom prst="rect">
            <a:avLst/>
          </a:prstGeom>
          <a:noFill/>
        </p:spPr>
      </p:pic>
      <p:sp>
        <p:nvSpPr>
          <p:cNvPr id="5" name="TextBox 4"/>
          <p:cNvSpPr txBox="1"/>
          <p:nvPr/>
        </p:nvSpPr>
        <p:spPr>
          <a:xfrm>
            <a:off x="609600" y="6172200"/>
            <a:ext cx="8001000" cy="369332"/>
          </a:xfrm>
          <a:prstGeom prst="rect">
            <a:avLst/>
          </a:prstGeom>
          <a:noFill/>
        </p:spPr>
        <p:txBody>
          <a:bodyPr wrap="square" rtlCol="0">
            <a:spAutoFit/>
          </a:bodyPr>
          <a:lstStyle/>
          <a:p>
            <a:r>
              <a:rPr lang="mk-MK" dirty="0" smtClean="0"/>
              <a:t>2д слика – изглед на платно со џебови за рециклирање на хартија.</a:t>
            </a:r>
            <a:endParaRPr lang="en-US" dirty="0"/>
          </a:p>
        </p:txBody>
      </p:sp>
    </p:spTree>
  </p:cSld>
  <p:clrMapOvr>
    <a:masterClrMapping/>
  </p:clrMapOvr>
  <p:transition>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t> </a:t>
            </a:r>
            <a:endParaRPr lang="en-US" dirty="0"/>
          </a:p>
        </p:txBody>
      </p:sp>
      <p:sp>
        <p:nvSpPr>
          <p:cNvPr id="5" name="Content Placeholder 4"/>
          <p:cNvSpPr>
            <a:spLocks noGrp="1"/>
          </p:cNvSpPr>
          <p:nvPr>
            <p:ph idx="1"/>
          </p:nvPr>
        </p:nvSpPr>
        <p:spPr/>
        <p:txBody>
          <a:bodyPr/>
          <a:lstStyle/>
          <a:p>
            <a:pPr>
              <a:buNone/>
            </a:pPr>
            <a:r>
              <a:rPr lang="mk-MK" dirty="0" smtClean="0"/>
              <a:t> </a:t>
            </a:r>
            <a:endParaRPr lang="en-US" dirty="0"/>
          </a:p>
        </p:txBody>
      </p:sp>
      <p:sp>
        <p:nvSpPr>
          <p:cNvPr id="6" name="Rectangle 5"/>
          <p:cNvSpPr/>
          <p:nvPr/>
        </p:nvSpPr>
        <p:spPr>
          <a:xfrm>
            <a:off x="1828800" y="3657600"/>
            <a:ext cx="5667257" cy="2585323"/>
          </a:xfrm>
          <a:prstGeom prst="rect">
            <a:avLst/>
          </a:prstGeom>
          <a:noFill/>
        </p:spPr>
        <p:txBody>
          <a:bodyPr wrap="none" lIns="91440" tIns="45720" rIns="91440" bIns="45720">
            <a:prstTxWarp prst="textArchUp">
              <a:avLst/>
            </a:prstTxWarp>
            <a:spAutoFit/>
          </a:bodyPr>
          <a:lstStyle/>
          <a:p>
            <a:pPr algn="ctr"/>
            <a:r>
              <a:rPr lang="mk-MK"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 благодарам</a:t>
            </a:r>
            <a:br>
              <a:rPr lang="mk-MK"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mk-MK"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на</a:t>
            </a:r>
            <a:br>
              <a:rPr lang="mk-MK"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mk-MK"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вниманието</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mk-MK" sz="3600" dirty="0" smtClean="0">
                <a:latin typeface="Times New Roman" pitchFamily="18" charset="0"/>
                <a:cs typeface="Times New Roman" pitchFamily="18" charset="0"/>
              </a:rPr>
              <a:t>Што е тоа еко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mk-MK" sz="2000" dirty="0" smtClean="0">
                <a:latin typeface="Times New Roman" pitchFamily="18" charset="0"/>
                <a:cs typeface="Times New Roman" pitchFamily="18" charset="0"/>
              </a:rPr>
              <a:t>Еко свест претставува поим кој укажува на едукација на секој член од општеството во врска со чистотата на природата и улиците, разликување на органски од неоргански отпад, штетноста на отпадот врз природата, воздухот, времетраењето на гниење на отпадот и физичкиот изглед со и без отпад на природата и животната средина, како и спречување на ново настанување на депонии.</a:t>
            </a:r>
            <a:r>
              <a:rPr lang="mi-NZ" sz="2000" dirty="0" smtClean="0">
                <a:latin typeface="Times New Roman" pitchFamily="18" charset="0"/>
                <a:cs typeface="Times New Roman" pitchFamily="18" charset="0"/>
              </a:rPr>
              <a:t/>
            </a:r>
            <a:br>
              <a:rPr lang="mi-NZ" sz="2000" dirty="0" smtClean="0">
                <a:latin typeface="Times New Roman" pitchFamily="18" charset="0"/>
                <a:cs typeface="Times New Roman" pitchFamily="18" charset="0"/>
              </a:rPr>
            </a:br>
            <a:r>
              <a:rPr lang="mi-NZ" sz="2000" dirty="0" smtClean="0">
                <a:latin typeface="Times New Roman" pitchFamily="18" charset="0"/>
                <a:cs typeface="Times New Roman" pitchFamily="18" charset="0"/>
              </a:rPr>
              <a:t/>
            </a:r>
            <a:br>
              <a:rPr lang="mi-NZ" sz="2000" dirty="0" smtClean="0">
                <a:latin typeface="Times New Roman" pitchFamily="18" charset="0"/>
                <a:cs typeface="Times New Roman" pitchFamily="18" charset="0"/>
              </a:rPr>
            </a:br>
            <a:r>
              <a:rPr lang="mi-NZ" sz="2000" dirty="0" smtClean="0">
                <a:latin typeface="Times New Roman" pitchFamily="18" charset="0"/>
                <a:cs typeface="Times New Roman" pitchFamily="18" charset="0"/>
              </a:rPr>
              <a:t/>
            </a:r>
            <a:br>
              <a:rPr lang="mi-NZ" sz="2000" dirty="0" smtClean="0">
                <a:latin typeface="Times New Roman" pitchFamily="18" charset="0"/>
                <a:cs typeface="Times New Roman" pitchFamily="18" charset="0"/>
              </a:rPr>
            </a:br>
            <a:r>
              <a:rPr lang="mi-NZ" sz="2000" dirty="0" smtClean="0">
                <a:latin typeface="Times New Roman" pitchFamily="18" charset="0"/>
                <a:cs typeface="Times New Roman" pitchFamily="18" charset="0"/>
              </a:rPr>
              <a:t/>
            </a:r>
            <a:br>
              <a:rPr lang="mi-NZ" sz="2000" dirty="0" smtClean="0">
                <a:latin typeface="Times New Roman" pitchFamily="18" charset="0"/>
                <a:cs typeface="Times New Roman" pitchFamily="18" charset="0"/>
              </a:rPr>
            </a:br>
            <a:r>
              <a:rPr lang="mi-NZ" sz="2000" dirty="0" smtClean="0">
                <a:latin typeface="Times New Roman" pitchFamily="18" charset="0"/>
                <a:cs typeface="Times New Roman" pitchFamily="18" charset="0"/>
              </a:rPr>
              <a:t/>
            </a:r>
            <a:br>
              <a:rPr lang="mi-NZ" sz="2000" dirty="0" smtClean="0">
                <a:latin typeface="Times New Roman" pitchFamily="18" charset="0"/>
                <a:cs typeface="Times New Roman" pitchFamily="18" charset="0"/>
              </a:rPr>
            </a:br>
            <a:r>
              <a:rPr lang="mi-NZ" sz="2000" dirty="0" smtClean="0">
                <a:latin typeface="Times New Roman" pitchFamily="18" charset="0"/>
                <a:cs typeface="Times New Roman" pitchFamily="18" charset="0"/>
              </a:rPr>
              <a:t/>
            </a:r>
            <a:br>
              <a:rPr lang="mi-NZ" sz="2000" dirty="0" smtClean="0">
                <a:latin typeface="Times New Roman" pitchFamily="18" charset="0"/>
                <a:cs typeface="Times New Roman" pitchFamily="18" charset="0"/>
              </a:rPr>
            </a:br>
            <a:r>
              <a:rPr lang="mi-NZ" sz="2000" dirty="0" smtClean="0">
                <a:latin typeface="Times New Roman" pitchFamily="18" charset="0"/>
                <a:cs typeface="Times New Roman" pitchFamily="18" charset="0"/>
              </a:rPr>
              <a:t/>
            </a:r>
            <a:br>
              <a:rPr lang="mi-NZ" sz="2000" dirty="0" smtClean="0">
                <a:latin typeface="Times New Roman" pitchFamily="18" charset="0"/>
                <a:cs typeface="Times New Roman" pitchFamily="18" charset="0"/>
              </a:rPr>
            </a:br>
            <a:r>
              <a:rPr lang="mi-NZ" sz="2000" dirty="0" smtClean="0">
                <a:latin typeface="Times New Roman" pitchFamily="18" charset="0"/>
                <a:cs typeface="Times New Roman" pitchFamily="18" charset="0"/>
              </a:rPr>
              <a:t/>
            </a:r>
            <a:br>
              <a:rPr lang="mi-NZ" sz="2000" dirty="0" smtClean="0">
                <a:latin typeface="Times New Roman" pitchFamily="18" charset="0"/>
                <a:cs typeface="Times New Roman" pitchFamily="18" charset="0"/>
              </a:rPr>
            </a:br>
            <a:r>
              <a:rPr lang="sr-Cyrl-BA"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mk-MK" sz="3600" dirty="0" smtClean="0">
                <a:latin typeface="Times New Roman" pitchFamily="18" charset="0"/>
                <a:cs typeface="Times New Roman" pitchFamily="18" charset="0"/>
              </a:rPr>
              <a:t>Што е тоа еко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ru-RU" sz="2000" dirty="0" smtClean="0">
                <a:latin typeface="Times New Roman" pitchFamily="18" charset="0"/>
                <a:cs typeface="Times New Roman" pitchFamily="18" charset="0"/>
              </a:rPr>
              <a:t>Еколошкото образование во едукативниот систем во Македонија е недоволно застапено. Истовремено недостасува и институционална свест за заштитата на животната средина. Децата се сè помалку во контакт со природата, а на училиштата и останатите образовни институции им треба поголемо охрабрување, ресурси и време за да посветат внимание на образованието за животната средина и едукација во природа.</a:t>
            </a:r>
          </a:p>
          <a:p>
            <a:r>
              <a:rPr lang="ru-RU" sz="2000" dirty="0" smtClean="0">
                <a:latin typeface="Times New Roman" pitchFamily="18" charset="0"/>
                <a:cs typeface="Times New Roman" pitchFamily="18" charset="0"/>
              </a:rPr>
              <a:t>За таа цел имаме во нашето училиште активна еко-патрола која се грижи за подигање на свеста на нашите ученици во нашето училиште.</a:t>
            </a:r>
            <a:endParaRPr lang="en-US" sz="2000"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mk-MK" sz="1600" dirty="0" smtClean="0">
                <a:latin typeface="Times New Roman" pitchFamily="18" charset="0"/>
                <a:cs typeface="Times New Roman" pitchFamily="18" charset="0"/>
              </a:rPr>
              <a:t>По повод денот на екологијата а и по повод на отворениот ден на нашето училиште од голема важност како и во претходните изминати години, исто така и во оваа година го одбележавме денот на екологијата но во малце изменето-збогатена еко акција.</a:t>
            </a:r>
          </a:p>
          <a:p>
            <a:r>
              <a:rPr lang="mk-MK" sz="1600" dirty="0" smtClean="0">
                <a:latin typeface="Times New Roman" pitchFamily="18" charset="0"/>
                <a:cs typeface="Times New Roman" pitchFamily="18" charset="0"/>
              </a:rPr>
              <a:t>Ви благодариме на сите за вашето присуство кое ни е од голема важност.</a:t>
            </a:r>
            <a:endParaRPr lang="en-US" sz="1600"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mk-MK" sz="1600" dirty="0" smtClean="0">
                <a:latin typeface="Times New Roman" pitchFamily="18" charset="0"/>
                <a:cs typeface="Times New Roman" pitchFamily="18" charset="0"/>
              </a:rPr>
              <a:t>Во оваа презентација на кратко ќе ја претставиме нашата кратка извршена еколошка акција во месец февруари.</a:t>
            </a:r>
          </a:p>
          <a:p>
            <a:r>
              <a:rPr lang="mk-MK" sz="1600" dirty="0" smtClean="0">
                <a:latin typeface="Times New Roman" pitchFamily="18" charset="0"/>
                <a:cs typeface="Times New Roman" pitchFamily="18" charset="0"/>
              </a:rPr>
              <a:t>На таа еколошка акција учествуваше целиот училишен (наставници и ученици) колектив.</a:t>
            </a:r>
          </a:p>
          <a:p>
            <a:endParaRPr lang="en-US" dirty="0"/>
          </a:p>
        </p:txBody>
      </p:sp>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mk-MK" dirty="0" smtClean="0"/>
              <a:t>     </a:t>
            </a:r>
            <a:endParaRPr lang="en-US" dirty="0"/>
          </a:p>
        </p:txBody>
      </p:sp>
      <p:pic>
        <p:nvPicPr>
          <p:cNvPr id="4" name="Picture 3" descr="C:\Users\user\Desktop\anketa uran\541554.jpg"/>
          <p:cNvPicPr/>
          <p:nvPr/>
        </p:nvPicPr>
        <p:blipFill>
          <a:blip r:embed="rId2" cstate="print"/>
          <a:srcRect/>
          <a:stretch>
            <a:fillRect/>
          </a:stretch>
        </p:blipFill>
        <p:spPr bwMode="auto">
          <a:xfrm>
            <a:off x="609600" y="1905000"/>
            <a:ext cx="4114800" cy="4114800"/>
          </a:xfrm>
          <a:prstGeom prst="rect">
            <a:avLst/>
          </a:prstGeom>
          <a:noFill/>
          <a:ln w="9525">
            <a:noFill/>
            <a:miter lim="800000"/>
            <a:headEnd/>
            <a:tailEnd/>
          </a:ln>
        </p:spPr>
      </p:pic>
      <p:pic>
        <p:nvPicPr>
          <p:cNvPr id="5" name="Picture 4" descr="C:\Users\user\Desktop\anketa uran\646546.jpg"/>
          <p:cNvPicPr/>
          <p:nvPr/>
        </p:nvPicPr>
        <p:blipFill>
          <a:blip r:embed="rId3" cstate="print"/>
          <a:srcRect/>
          <a:stretch>
            <a:fillRect/>
          </a:stretch>
        </p:blipFill>
        <p:spPr bwMode="auto">
          <a:xfrm>
            <a:off x="4800600" y="1905000"/>
            <a:ext cx="4114800" cy="411480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mk-MK" sz="3600" b="1" dirty="0" smtClean="0">
                <a:latin typeface="Times New Roman" pitchFamily="18" charset="0"/>
                <a:cs typeface="Times New Roman" pitchFamily="18" charset="0"/>
              </a:rPr>
              <a:t>Ученичка иницијатива – </a:t>
            </a:r>
            <a:r>
              <a:rPr lang="en-US" sz="3600" b="1" dirty="0" smtClean="0">
                <a:latin typeface="Times New Roman" pitchFamily="18" charset="0"/>
                <a:cs typeface="Times New Roman" pitchFamily="18" charset="0"/>
              </a:rPr>
              <a:t>E</a:t>
            </a:r>
            <a:r>
              <a:rPr lang="mk-MK" sz="3600" b="1" dirty="0" smtClean="0">
                <a:latin typeface="Times New Roman" pitchFamily="18" charset="0"/>
                <a:cs typeface="Times New Roman" pitchFamily="18" charset="0"/>
              </a:rPr>
              <a:t>ко свест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mk-MK" dirty="0" smtClean="0"/>
              <a:t> </a:t>
            </a:r>
            <a:endParaRPr lang="en-US" dirty="0"/>
          </a:p>
        </p:txBody>
      </p:sp>
      <p:pic>
        <p:nvPicPr>
          <p:cNvPr id="4" name="Picture 3" descr="C:\Users\user\Desktop\anketa uran\viber_image_2021-02-26_20-58-0.jpg"/>
          <p:cNvPicPr/>
          <p:nvPr/>
        </p:nvPicPr>
        <p:blipFill>
          <a:blip r:embed="rId2" cstate="print"/>
          <a:srcRect/>
          <a:stretch>
            <a:fillRect/>
          </a:stretch>
        </p:blipFill>
        <p:spPr bwMode="auto">
          <a:xfrm>
            <a:off x="457200" y="2209800"/>
            <a:ext cx="4191000" cy="4038600"/>
          </a:xfrm>
          <a:prstGeom prst="rect">
            <a:avLst/>
          </a:prstGeom>
          <a:noFill/>
          <a:ln w="9525">
            <a:noFill/>
            <a:miter lim="800000"/>
            <a:headEnd/>
            <a:tailEnd/>
          </a:ln>
        </p:spPr>
      </p:pic>
      <p:pic>
        <p:nvPicPr>
          <p:cNvPr id="5" name="Picture 4" descr="C:\Users\user\Desktop\anketa uran\viber_image_2021-02-26_20-58-42.jpg"/>
          <p:cNvPicPr/>
          <p:nvPr/>
        </p:nvPicPr>
        <p:blipFill>
          <a:blip r:embed="rId3" cstate="print"/>
          <a:srcRect/>
          <a:stretch>
            <a:fillRect/>
          </a:stretch>
        </p:blipFill>
        <p:spPr bwMode="auto">
          <a:xfrm>
            <a:off x="4876800" y="2209800"/>
            <a:ext cx="3886200" cy="4038599"/>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TotalTime>
  <Words>692</Words>
  <Application>Microsoft Office PowerPoint</Application>
  <PresentationFormat>On-screen Show (4:3)</PresentationFormat>
  <Paragraphs>62</Paragraphs>
  <Slides>36</Slides>
  <Notes>0</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Отворен ден на училиште  О.У “Јосип Броз Тито с.Жировница,,</vt:lpstr>
      <vt:lpstr>Ученичка иницијатива – Eко свест</vt:lpstr>
      <vt:lpstr>Ученичка иницијатива – Eко свест</vt:lpstr>
      <vt:lpstr>Што е тоа еко свест?</vt:lpstr>
      <vt:lpstr>Што е тоа еко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Ученичка иницијатива – Eко свест</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Отворен ден на училиште  О.У “Јосип Броз Тито с.Жировница,,</dc:title>
  <dc:creator>user</dc:creator>
  <cp:lastModifiedBy>Lenovo</cp:lastModifiedBy>
  <cp:revision>16</cp:revision>
  <dcterms:created xsi:type="dcterms:W3CDTF">2006-08-16T00:00:00Z</dcterms:created>
  <dcterms:modified xsi:type="dcterms:W3CDTF">2021-03-24T17:06:22Z</dcterms:modified>
</cp:coreProperties>
</file>